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5" r:id="rId5"/>
    <p:sldId id="310" r:id="rId6"/>
    <p:sldId id="320" r:id="rId7"/>
    <p:sldId id="321" r:id="rId8"/>
    <p:sldId id="324" r:id="rId9"/>
    <p:sldId id="337" r:id="rId10"/>
    <p:sldId id="325" r:id="rId11"/>
    <p:sldId id="339" r:id="rId12"/>
    <p:sldId id="348" r:id="rId13"/>
    <p:sldId id="346" r:id="rId14"/>
    <p:sldId id="326" r:id="rId15"/>
    <p:sldId id="328" r:id="rId16"/>
    <p:sldId id="351" r:id="rId17"/>
    <p:sldId id="329" r:id="rId18"/>
    <p:sldId id="335" r:id="rId19"/>
    <p:sldId id="345" r:id="rId20"/>
    <p:sldId id="352" r:id="rId21"/>
    <p:sldId id="336" r:id="rId22"/>
  </p:sldIdLst>
  <p:sldSz cx="12188825" cy="6858000"/>
  <p:notesSz cx="6858000" cy="9144000"/>
  <p:custDataLst>
    <p:tags r:id="rId25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E20"/>
    <a:srgbClr val="00C5F0"/>
    <a:srgbClr val="66A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5" autoAdjust="0"/>
    <p:restoredTop sz="90431" autoAdjust="0"/>
  </p:normalViewPr>
  <p:slideViewPr>
    <p:cSldViewPr showGuides="1">
      <p:cViewPr varScale="1">
        <p:scale>
          <a:sx n="120" d="100"/>
          <a:sy n="120" d="100"/>
        </p:scale>
        <p:origin x="968" y="1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01/06/23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01/06/23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51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Waterfall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358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28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6817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976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413574" cy="2895600"/>
          </a:xfrm>
        </p:spPr>
        <p:txBody>
          <a:bodyPr rtlCol="0"/>
          <a:lstStyle/>
          <a:p>
            <a:pPr rtl="0"/>
            <a:r>
              <a:rPr lang="it-CH" dirty="0">
                <a:latin typeface="Calibri" panose="020F0502020204030204" pitchFamily="34" charset="0"/>
                <a:cs typeface="Calibri" panose="020F0502020204030204" pitchFamily="34" charset="0"/>
              </a:rPr>
              <a:t>Pianificazione presentazioni progetti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227268" y="4724400"/>
            <a:ext cx="8229600" cy="500608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cs typeface="Calibri" panose="020F0502020204030204" pitchFamily="34" charset="0"/>
              </a:rPr>
              <a:t>LPI 2022-2023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ottotitolo 3">
            <a:extLst>
              <a:ext uri="{FF2B5EF4-FFF2-40B4-BE49-F238E27FC236}">
                <a16:creationId xmlns:a16="http://schemas.microsoft.com/office/drawing/2014/main" id="{9DA51789-6924-92CA-E7EB-077C3E175CE7}"/>
              </a:ext>
            </a:extLst>
          </p:cNvPr>
          <p:cNvSpPr txBox="1">
            <a:spLocks/>
          </p:cNvSpPr>
          <p:nvPr/>
        </p:nvSpPr>
        <p:spPr>
          <a:xfrm>
            <a:off x="-14848" y="6372881"/>
            <a:ext cx="8229600" cy="50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olo 2">
            <a:extLst>
              <a:ext uri="{FF2B5EF4-FFF2-40B4-BE49-F238E27FC236}">
                <a16:creationId xmlns:a16="http://schemas.microsoft.com/office/drawing/2014/main" id="{028A3BEC-818E-0FBB-85B1-C7C896390658}"/>
              </a:ext>
            </a:extLst>
          </p:cNvPr>
          <p:cNvSpPr txBox="1">
            <a:spLocks/>
          </p:cNvSpPr>
          <p:nvPr/>
        </p:nvSpPr>
        <p:spPr>
          <a:xfrm>
            <a:off x="-14848" y="5618039"/>
            <a:ext cx="7678588" cy="1038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" sz="2400" dirty="0">
                <a:latin typeface="Calibri" panose="020F0502020204030204" pitchFamily="34" charset="0"/>
                <a:cs typeface="Calibri" panose="020F0502020204030204" pitchFamily="34" charset="0"/>
              </a:rPr>
              <a:t>Michea Colautti– I4AA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Database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4122A0-B2A2-7EF7-1702-EF1E3D4E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8988" y="6562656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B892ED7A-4668-442D-BF3A-9AB8770AE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0"/>
          <a:stretch/>
        </p:blipFill>
        <p:spPr>
          <a:xfrm>
            <a:off x="5302324" y="33453"/>
            <a:ext cx="5616386" cy="68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GUI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DE4944-2A3F-DB80-33C2-C1387D54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DB72AAA-425D-3C35-FB70-B7AC2AC0C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410726"/>
            <a:ext cx="3817067" cy="1205469"/>
          </a:xfrm>
        </p:spPr>
        <p:txBody>
          <a:bodyPr/>
          <a:lstStyle/>
          <a:p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Bootstrap</a:t>
            </a: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lvl="1"/>
            <a:endParaRPr lang="it-CH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8133056F-9C2B-503A-FE86-C5B924EC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989180"/>
            <a:ext cx="10729192" cy="3975117"/>
          </a:xfrm>
          <a:prstGeom prst="rect">
            <a:avLst/>
          </a:prstGeom>
        </p:spPr>
      </p:pic>
      <p:pic>
        <p:nvPicPr>
          <p:cNvPr id="10" name="Immagine 9" descr="Immagine che contiene schermata, testo, software, Icona del computer&#10;&#10;Descrizione generata automaticamente">
            <a:extLst>
              <a:ext uri="{FF2B5EF4-FFF2-40B4-BE49-F238E27FC236}">
                <a16:creationId xmlns:a16="http://schemas.microsoft.com/office/drawing/2014/main" id="{1F553622-03B0-F960-C2E2-CDAAC2E40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39" y="1403758"/>
            <a:ext cx="7772400" cy="5120400"/>
          </a:xfrm>
          <a:prstGeom prst="rect">
            <a:avLst/>
          </a:prstGeom>
        </p:spPr>
      </p:pic>
      <p:pic>
        <p:nvPicPr>
          <p:cNvPr id="14" name="Immagine 13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9E6AA961-DA44-EA82-640E-7417F0DEC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87" y="1868733"/>
            <a:ext cx="9707497" cy="47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630537-9E94-A21B-4770-3ED28B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026" y="652880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68438CA-1F65-3874-CF89-9CF1C0C7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16" y="2018671"/>
            <a:ext cx="10408393" cy="282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Consuntiva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630537-9E94-A21B-4770-3ED28B5B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026" y="6528803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68438CA-1F65-3874-CF89-9CF1C0C75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0" y="1334810"/>
            <a:ext cx="9956725" cy="2698257"/>
          </a:xfrm>
          <a:prstGeom prst="rect">
            <a:avLst/>
          </a:prstGeom>
        </p:spPr>
      </p:pic>
      <p:pic>
        <p:nvPicPr>
          <p:cNvPr id="5" name="Immagine 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91E1AED-0635-3454-6645-7715BF20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2" y="4365587"/>
            <a:ext cx="10680181" cy="16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7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4341" y="24026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 – 1.1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Struttura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34E7CC-4FDA-2BCB-884C-3B23A18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928" y="6532000"/>
            <a:ext cx="838201" cy="276228"/>
          </a:xfrm>
        </p:spPr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Segnaposto contenuto 1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3699915D-6DC1-78E4-F96C-50BD72074C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93" b="19501"/>
          <a:stretch/>
        </p:blipFill>
        <p:spPr>
          <a:xfrm>
            <a:off x="549796" y="1556792"/>
            <a:ext cx="2699973" cy="5263200"/>
          </a:xfr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570FD05-668B-6CD3-C017-9EA57AF97E4B}"/>
              </a:ext>
            </a:extLst>
          </p:cNvPr>
          <p:cNvSpPr txBox="1"/>
          <p:nvPr/>
        </p:nvSpPr>
        <p:spPr>
          <a:xfrm>
            <a:off x="477788" y="12594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Model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0E6B896-9359-5931-5CDF-FA55D8315562}"/>
              </a:ext>
            </a:extLst>
          </p:cNvPr>
          <p:cNvGrpSpPr/>
          <p:nvPr/>
        </p:nvGrpSpPr>
        <p:grpSpPr>
          <a:xfrm>
            <a:off x="7873678" y="1209939"/>
            <a:ext cx="3695584" cy="5575331"/>
            <a:chOff x="3887460" y="1238045"/>
            <a:chExt cx="3695584" cy="5575331"/>
          </a:xfrm>
        </p:grpSpPr>
        <p:pic>
          <p:nvPicPr>
            <p:cNvPr id="17" name="Immagine 16" descr="Immagine che contiene testo, schermata, Carattere, design&#10;&#10;Descrizione generata automaticamente">
              <a:extLst>
                <a:ext uri="{FF2B5EF4-FFF2-40B4-BE49-F238E27FC236}">
                  <a16:creationId xmlns:a16="http://schemas.microsoft.com/office/drawing/2014/main" id="{B94046B4-ED32-4DB4-3C6B-9ECD04592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40" b="19276"/>
            <a:stretch/>
          </p:blipFill>
          <p:spPr>
            <a:xfrm>
              <a:off x="4011449" y="1550176"/>
              <a:ext cx="3571595" cy="5263200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FAB701ED-27E3-5D0E-D352-A923584C95ED}"/>
                </a:ext>
              </a:extLst>
            </p:cNvPr>
            <p:cNvSpPr txBox="1"/>
            <p:nvPr/>
          </p:nvSpPr>
          <p:spPr>
            <a:xfrm>
              <a:off x="3887460" y="1238045"/>
              <a:ext cx="1186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/>
                <a:t>Controller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912B3B7F-B44D-DD68-2ED7-40B78268C070}"/>
              </a:ext>
            </a:extLst>
          </p:cNvPr>
          <p:cNvGrpSpPr/>
          <p:nvPr/>
        </p:nvGrpSpPr>
        <p:grpSpPr>
          <a:xfrm>
            <a:off x="4033211" y="1175696"/>
            <a:ext cx="3098310" cy="5632532"/>
            <a:chOff x="8157086" y="1180844"/>
            <a:chExt cx="3098310" cy="5632532"/>
          </a:xfrm>
        </p:grpSpPr>
        <p:pic>
          <p:nvPicPr>
            <p:cNvPr id="11" name="Immagine 10" descr="Immagine che contiene schermata&#10;&#10;Descrizione generata automaticamente">
              <a:extLst>
                <a:ext uri="{FF2B5EF4-FFF2-40B4-BE49-F238E27FC236}">
                  <a16:creationId xmlns:a16="http://schemas.microsoft.com/office/drawing/2014/main" id="{2D896730-2411-A7E9-323E-9D54AF9B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429"/>
            <a:stretch/>
          </p:blipFill>
          <p:spPr>
            <a:xfrm>
              <a:off x="8177376" y="1550176"/>
              <a:ext cx="3078020" cy="5263200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BCB55303-45D6-B12D-40AA-6701B089CE70}"/>
                </a:ext>
              </a:extLst>
            </p:cNvPr>
            <p:cNvSpPr txBox="1"/>
            <p:nvPr/>
          </p:nvSpPr>
          <p:spPr>
            <a:xfrm>
              <a:off x="8157086" y="1180844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/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5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041F20-C86E-D969-7465-4BE6919E6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3" y="2960948"/>
            <a:ext cx="999997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Modalità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9D4384-4BF1-FB85-9E64-AB0D74160DC0}"/>
              </a:ext>
            </a:extLst>
          </p:cNvPr>
          <p:cNvSpPr txBox="1"/>
          <p:nvPr/>
        </p:nvSpPr>
        <p:spPr>
          <a:xfrm>
            <a:off x="549796" y="1628800"/>
            <a:ext cx="4099071" cy="84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Protocollo di test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Test paralleli allo sviluppo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1DFA574-18AD-2904-272F-C8A43F26E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17" y="2508978"/>
            <a:ext cx="7277100" cy="40513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443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Mancanze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9D4384-4BF1-FB85-9E64-AB0D74160DC0}"/>
              </a:ext>
            </a:extLst>
          </p:cNvPr>
          <p:cNvSpPr txBox="1"/>
          <p:nvPr/>
        </p:nvSpPr>
        <p:spPr>
          <a:xfrm>
            <a:off x="549796" y="1628800"/>
            <a:ext cx="6404382" cy="124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Motore di generazione non completo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Funzione di login disabilitata</a:t>
            </a:r>
          </a:p>
          <a:p>
            <a:pPr marL="682625" lvl="2" indent="-219075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it-IT" sz="2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Meccanismo di conferma non implementato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BC4E2E-69C8-704B-F9F3-7BBF8AB7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9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  <a:endParaRPr lang="en-US" sz="44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D191E3D-9841-3548-A8C4-6C54E597F991}"/>
              </a:ext>
            </a:extLst>
          </p:cNvPr>
          <p:cNvSpPr txBox="1">
            <a:spLocks/>
          </p:cNvSpPr>
          <p:nvPr/>
        </p:nvSpPr>
        <p:spPr>
          <a:xfrm>
            <a:off x="4107414" y="2743200"/>
            <a:ext cx="3973996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" sz="48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Grazie per l’attenzione</a:t>
            </a:r>
            <a:endParaRPr lang="en-US" sz="48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7E843-D9D0-5D32-D65C-C066B776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0"/>
            <a:ext cx="9334137" cy="924508"/>
          </a:xfrm>
        </p:spPr>
        <p:txBody>
          <a:bodyPr rtlCol="0">
            <a:normAutofit/>
          </a:bodyPr>
          <a:lstStyle/>
          <a:p>
            <a:pPr rtl="0"/>
            <a:r>
              <a:rPr lang="it" sz="44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Indice</a:t>
            </a:r>
            <a:endParaRPr lang="en-US" sz="44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909836" y="1611487"/>
            <a:ext cx="9134391" cy="4679032"/>
          </a:xfrm>
        </p:spPr>
        <p:txBody>
          <a:bodyPr rtlCol="0"/>
          <a:lstStyle/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Implementazione</a:t>
            </a:r>
          </a:p>
          <a:p>
            <a:pPr rtl="0"/>
            <a:r>
              <a:rPr lang="it-CH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T</a:t>
            </a:r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est</a:t>
            </a:r>
          </a:p>
          <a:p>
            <a:pPr rtl="0"/>
            <a:r>
              <a:rPr lang="it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53BDA36-ABEF-E1CE-082E-F10D4BD9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pPr rtl="0"/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Il progetto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628800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Pianificazione presentazioni progetti</a:t>
            </a:r>
          </a:p>
          <a:p>
            <a:r>
              <a:rPr lang="it-CH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Dal 02.05.2023 al 26.05.2023 </a:t>
            </a:r>
          </a:p>
          <a:p>
            <a:pPr marL="0" indent="0" rtl="0">
              <a:buNone/>
            </a:pPr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1C5AF-F851-CD5E-8817-28BB6F8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Introduzione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Lo scopo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Analizzare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Implementare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Documentare</a:t>
            </a:r>
          </a:p>
          <a:p>
            <a:pPr rtl="0"/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Presentare</a:t>
            </a: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pPr rtl="0"/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00AF0D-7FB6-CE1F-3949-E79F191A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AAEAF0-12DB-5504-E79F-1F78FED4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9B5F07D4-3D34-1B5E-87FD-5D75ED061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9" y="2478313"/>
            <a:ext cx="10558908" cy="19013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5481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Analisi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Requisiti principali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09836" y="1916832"/>
            <a:ext cx="9558183" cy="4114800"/>
          </a:xfrm>
        </p:spPr>
        <p:txBody>
          <a:bodyPr rtlCol="0">
            <a:normAutofit/>
          </a:bodyPr>
          <a:lstStyle/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Gestionale </a:t>
            </a:r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  <a:sym typeface="Wingdings" pitchFamily="2" charset="2"/>
              </a:rPr>
              <a:t> Web</a:t>
            </a:r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Semplice login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Inserimento dati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Generazione pianificazione</a:t>
            </a:r>
          </a:p>
          <a:p>
            <a:r>
              <a:rPr lang="it" sz="28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Conferme pianificazione</a:t>
            </a: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  <a:p>
            <a:endParaRPr lang="it" sz="2800" dirty="0"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398A8-30CD-3C58-4273-3FC43825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In generale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A2F541-A307-C7B5-E010-FEC284A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7FBC388-BEE3-C161-C0F7-00DEE37F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43" y="2486845"/>
            <a:ext cx="10001339" cy="18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Flussi - Amministratore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 descr="Immagine che contiene diagramma, Piano, Disegno tecnico, schizzo&#10;&#10;Descrizione generata automaticamente">
            <a:extLst>
              <a:ext uri="{FF2B5EF4-FFF2-40B4-BE49-F238E27FC236}">
                <a16:creationId xmlns:a16="http://schemas.microsoft.com/office/drawing/2014/main" id="{32810891-328A-CE18-038D-FCDD8DB92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7" b="22227"/>
          <a:stretch/>
        </p:blipFill>
        <p:spPr>
          <a:xfrm>
            <a:off x="1154570" y="1572208"/>
            <a:ext cx="9879684" cy="37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09836" y="0"/>
            <a:ext cx="9144001" cy="1371600"/>
          </a:xfrm>
        </p:spPr>
        <p:txBody>
          <a:bodyPr rtlCol="0">
            <a:normAutofit/>
          </a:bodyPr>
          <a:lstStyle/>
          <a:p>
            <a: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Progettazione</a:t>
            </a:r>
            <a:br>
              <a:rPr lang="it" sz="4000" dirty="0"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</a:br>
            <a:r>
              <a:rPr lang="it" sz="3200" dirty="0">
                <a:solidFill>
                  <a:srgbClr val="00C5F0"/>
                </a:solidFill>
                <a:latin typeface="Calibri" panose="020F0502020204030204" pitchFamily="34" charset="0"/>
                <a:ea typeface="Noto Sans Newa" panose="020B0502040504020204" pitchFamily="34" charset="0"/>
                <a:cs typeface="Calibri" panose="020F0502020204030204" pitchFamily="34" charset="0"/>
              </a:rPr>
              <a:t>Flussi - Docente</a:t>
            </a:r>
            <a:endParaRPr lang="en-US" sz="4000" dirty="0">
              <a:solidFill>
                <a:srgbClr val="00C5F0"/>
              </a:solidFill>
              <a:latin typeface="Calibri" panose="020F0502020204030204" pitchFamily="34" charset="0"/>
              <a:ea typeface="Noto Sans Newa" panose="020B050204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DA6792-3E00-E036-4F07-A8584D59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it-IT" noProof="0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it-IT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 descr="Immagine che contiene schizzo, diagramma, schermata, testo&#10;&#10;Descrizione generata automaticamente">
            <a:extLst>
              <a:ext uri="{FF2B5EF4-FFF2-40B4-BE49-F238E27FC236}">
                <a16:creationId xmlns:a16="http://schemas.microsoft.com/office/drawing/2014/main" id="{7C81CEE9-2AB2-5D0E-1C28-D7838ED4E6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6" r="18376" b="38076"/>
          <a:stretch/>
        </p:blipFill>
        <p:spPr>
          <a:xfrm>
            <a:off x="549391" y="1966234"/>
            <a:ext cx="11090044" cy="2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{5B206C5A-2D17-A04E-9FAD-DA0569A977FB}tf10001120</Template>
  <TotalTime>683</TotalTime>
  <Words>149</Words>
  <Application>Microsoft Macintosh PowerPoint</Application>
  <PresentationFormat>Personalizzato</PresentationFormat>
  <Paragraphs>72</Paragraphs>
  <Slides>18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Corbel</vt:lpstr>
      <vt:lpstr>Tunnel blu digitale 16x9</vt:lpstr>
      <vt:lpstr>Pianificazione presentazioni progetti</vt:lpstr>
      <vt:lpstr>Indice</vt:lpstr>
      <vt:lpstr>Introduzione Il progetto</vt:lpstr>
      <vt:lpstr>Introduzione Lo scopo</vt:lpstr>
      <vt:lpstr>Analisi In generale</vt:lpstr>
      <vt:lpstr>Analisi Requisiti principali</vt:lpstr>
      <vt:lpstr>Progettazione In generale</vt:lpstr>
      <vt:lpstr>Progettazione Flussi - Amministratore</vt:lpstr>
      <vt:lpstr>Progettazione Flussi - Docente</vt:lpstr>
      <vt:lpstr>Progettazione Database</vt:lpstr>
      <vt:lpstr>Progettazione GUI</vt:lpstr>
      <vt:lpstr>Implementazione In generale</vt:lpstr>
      <vt:lpstr>Implementazione Consuntiva</vt:lpstr>
      <vt:lpstr>Implementazione – 1.1 Struttura</vt:lpstr>
      <vt:lpstr>Test In genrale</vt:lpstr>
      <vt:lpstr>Test Modalità</vt:lpstr>
      <vt:lpstr>Conclusioni Mancanze</vt:lpstr>
      <vt:lpstr>Conclusioni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DinoRunAndJump</dc:title>
  <dc:subject/>
  <dc:creator>Michea Colautti, Nadia Fasani, Thomas Sartini</dc:creator>
  <cp:keywords/>
  <dc:description/>
  <cp:lastModifiedBy>Colautti Michea (ALLIEVO)</cp:lastModifiedBy>
  <cp:revision>198</cp:revision>
  <dcterms:created xsi:type="dcterms:W3CDTF">2021-01-07T12:54:57Z</dcterms:created>
  <dcterms:modified xsi:type="dcterms:W3CDTF">2023-06-01T20:03:40Z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